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notesMasterIdLst>
    <p:notesMasterId r:id="rId12"/>
  </p:notesMaster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1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0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_rels/notesSlide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9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0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-1.png"/><Relationship Id="rId2" Type="http://schemas.openxmlformats.org/officeDocument/2006/relationships/image" Target="../media/image-2-2.png"/><Relationship Id="rId3" Type="http://schemas.openxmlformats.org/officeDocument/2006/relationships/image" Target="../media/image-2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-1.png"/><Relationship Id="rId2" Type="http://schemas.openxmlformats.org/officeDocument/2006/relationships/image" Target="../media/image-3-2.png"/><Relationship Id="rId3" Type="http://schemas.openxmlformats.org/officeDocument/2006/relationships/image" Target="../media/image-3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-1.png"/><Relationship Id="rId2" Type="http://schemas.openxmlformats.org/officeDocument/2006/relationships/image" Target="../media/image-4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5-1.png"/><Relationship Id="rId2" Type="http://schemas.openxmlformats.org/officeDocument/2006/relationships/image" Target="../media/image-5-2.png"/><Relationship Id="rId3" Type="http://schemas.openxmlformats.org/officeDocument/2006/relationships/image" Target="../media/image-5-3.png"/><Relationship Id="rId4" Type="http://schemas.openxmlformats.org/officeDocument/2006/relationships/image" Target="../media/image-5-4.png"/><Relationship Id="rId5" Type="http://schemas.openxmlformats.org/officeDocument/2006/relationships/image" Target="../media/image-5-5.png"/><Relationship Id="rId6" Type="http://schemas.openxmlformats.org/officeDocument/2006/relationships/slideLayout" Target="../slideLayouts/slideLayout1.xml"/><Relationship Id="rId7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6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7-1.png"/><Relationship Id="rId2" Type="http://schemas.openxmlformats.org/officeDocument/2006/relationships/image" Target="../media/image-7-2.png"/><Relationship Id="rId3" Type="http://schemas.openxmlformats.org/officeDocument/2006/relationships/image" Target="../media/image-7-3.png"/><Relationship Id="rId4" Type="http://schemas.openxmlformats.org/officeDocument/2006/relationships/image" Target="../media/image-7-4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8-1.png"/><Relationship Id="rId2" Type="http://schemas.openxmlformats.org/officeDocument/2006/relationships/image" Target="../media/image-8-2.png"/><Relationship Id="rId3" Type="http://schemas.openxmlformats.org/officeDocument/2006/relationships/image" Target="../media/image-8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-9-1.png"/><Relationship Id="rId2" Type="http://schemas.openxmlformats.org/officeDocument/2006/relationships/image" Target="../media/image-9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3038168" y="1392068"/>
            <a:ext cx="6115664" cy="1800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lnSpc>
                <a:spcPct val="80000"/>
              </a:lnSpc>
              <a:buNone/>
            </a:pPr>
            <a:r>
              <a:rPr lang="en-US" sz="3000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"Я выбрал не тот путь" выявление экстремистских взглядов среди подростков
</a:t>
            </a:r>
            <a:endParaRPr lang="en-US" sz="3000" dirty="0"/>
          </a:p>
        </p:txBody>
      </p:sp>
      <p:sp>
        <p:nvSpPr>
          <p:cNvPr id="4" name="Text 1"/>
          <p:cNvSpPr txBox="1"/>
          <p:nvPr/>
        </p:nvSpPr>
        <p:spPr>
          <a:xfrm>
            <a:off x="3036000" y="3389672"/>
            <a:ext cx="6120000" cy="1440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lnSpc>
                <a:spcPct val="100000"/>
              </a:lnSpc>
              <a:buNone/>
            </a:pPr>
            <a:r>
              <a:rPr lang="en-US" sz="1800" dirty="0">
                <a:solidFill>
                  <a:srgbClr val="5C5C5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Экстремизм угрожает обществу, молодежь особо уязвима из-за поиска жизненных ориентиров.
</a:t>
            </a:r>
            <a:endParaRPr lang="en-US" sz="1800" dirty="0"/>
          </a:p>
        </p:txBody>
      </p:sp>
      <p:sp>
        <p:nvSpPr>
          <p:cNvPr id="5" name="Text 2"/>
          <p:cNvSpPr txBox="1"/>
          <p:nvPr/>
        </p:nvSpPr>
        <p:spPr>
          <a:xfrm>
            <a:off x="2930013" y="5451988"/>
            <a:ext cx="6400800" cy="16927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ct val="100000"/>
              </a:lnSpc>
              <a:buNone/>
            </a:pPr>
            <a:r>
              <a:rPr lang="en-US" sz="666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Поддубный Владислав Витальевич
</a:t>
            </a:r>
            <a:pPr algn="ctr" indent="0" marL="0">
              <a:lnSpc>
                <a:spcPct val="100000"/>
              </a:lnSpc>
              <a:buNone/>
            </a:pPr>
            <a:r>
              <a:rPr lang="en-US" sz="666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учитель истории и обществознания МБОУ СОШ №11 имени М.Ф. Мануйловой
</a:t>
            </a:r>
            <a:endParaRPr lang="en-US" sz="666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3038168" y="1278513"/>
            <a:ext cx="6115664" cy="2044789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lnSpc>
                <a:spcPct val="80000"/>
              </a:lnSpc>
              <a:buNone/>
            </a:pPr>
            <a:r>
              <a:rPr lang="en-US" sz="4211" b="1" dirty="0">
                <a:solidFill>
                  <a:srgbClr val="FFD279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Заключение: важность системной профилактики экстремизма
</a:t>
            </a:r>
            <a:endParaRPr lang="en-US" sz="4211" dirty="0"/>
          </a:p>
        </p:txBody>
      </p:sp>
      <p:sp>
        <p:nvSpPr>
          <p:cNvPr id="4" name="Text 1"/>
          <p:cNvSpPr txBox="1"/>
          <p:nvPr/>
        </p:nvSpPr>
        <p:spPr>
          <a:xfrm>
            <a:off x="3036000" y="3779488"/>
            <a:ext cx="6120000" cy="12153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lnSpc>
                <a:spcPct val="100000"/>
              </a:lnSpc>
              <a:buNone/>
            </a:pPr>
            <a:r>
              <a:rPr lang="en-US" sz="1342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Только совместные и ежедневные усилия всех институтов общества помогут формировать критическое мышление и поддержку, снижая влияние радикальных идеологий среди молодежи
</a:t>
            </a:r>
            <a:pPr algn="ctr" indent="0" marL="0">
              <a:lnSpc>
                <a:spcPct val="100000"/>
              </a:lnSpc>
              <a:buNone/>
            </a:pPr>
            <a:r>
              <a:rPr lang="en-US" sz="755" b="1" dirty="0">
                <a:solidFill>
                  <a:srgbClr val="87794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Настоящая сила и зрелость заключаются не в том, чтобы ненавидеть тех, кто слабее тебя, а в том, чтобы понимать их и оставаться верным своим принципам, не возводя их в абсолют
</a:t>
            </a:r>
            <a:endParaRPr lang="en-US" sz="1342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04040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719" y="2225933"/>
            <a:ext cx="6522721" cy="3603803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0"/>
          <p:cNvSpPr txBox="1"/>
          <p:nvPr/>
        </p:nvSpPr>
        <p:spPr>
          <a:xfrm>
            <a:off x="684137" y="1027371"/>
            <a:ext cx="10397400" cy="889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Почему молодежь особенно подвержена экстремизму?
</a:t>
            </a:r>
            <a:endParaRPr lang="en-US" sz="2800" dirty="0"/>
          </a:p>
        </p:txBody>
      </p:sp>
      <p:sp>
        <p:nvSpPr>
          <p:cNvPr id="6" name="Text 1"/>
          <p:cNvSpPr txBox="1"/>
          <p:nvPr/>
        </p:nvSpPr>
        <p:spPr>
          <a:xfrm>
            <a:off x="695342" y="2491632"/>
            <a:ext cx="3733200" cy="3132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5C5C5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Молодые люди ищут:
</a:t>
            </a:r>
            <a:pPr algn="l" indent="0" marL="0">
              <a:lnSpc>
                <a:spcPct val="100000"/>
              </a:lnSpc>
              <a:buNone/>
            </a:pPr>
            <a:r>
              <a:rPr lang="en-US" sz="825" b="1" dirty="0">
                <a:solidFill>
                  <a:srgbClr val="46464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1. Чувство значимости
</a:t>
            </a:r>
            <a:pPr algn="l" indent="0" marL="0">
              <a:lnSpc>
                <a:spcPct val="100000"/>
              </a:lnSpc>
              <a:buNone/>
            </a:pPr>
            <a:r>
              <a:rPr lang="en-US" sz="825" b="1" dirty="0">
                <a:solidFill>
                  <a:srgbClr val="46464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2. Чувство принадлежности
</a:t>
            </a:r>
            <a:pPr algn="l" indent="0" marL="0">
              <a:lnSpc>
                <a:spcPct val="100000"/>
              </a:lnSpc>
              <a:buNone/>
            </a:pPr>
            <a:r>
              <a:rPr lang="en-US" sz="825" b="1" dirty="0">
                <a:solidFill>
                  <a:srgbClr val="46464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3. Простой ответ на сложные вопросы
</a:t>
            </a:r>
            <a:endParaRPr lang="en-US" sz="1600" dirty="0"/>
          </a:p>
        </p:txBody>
      </p:sp>
      <p:sp>
        <p:nvSpPr>
          <p:cNvPr id="7" name="Text 2"/>
          <p:cNvSpPr txBox="1"/>
          <p:nvPr/>
        </p:nvSpPr>
        <p:spPr>
          <a:xfrm>
            <a:off x="6096000" y="6108622"/>
            <a:ext cx="5400675" cy="2462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r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2</a:t>
            </a:r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88" y="2225041"/>
            <a:ext cx="3358876" cy="3605588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0"/>
          <p:cNvSpPr txBox="1"/>
          <p:nvPr/>
        </p:nvSpPr>
        <p:spPr>
          <a:xfrm>
            <a:off x="6096000" y="6108622"/>
            <a:ext cx="5400675" cy="2462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r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3</a:t>
            </a:r>
            <a:endParaRPr lang="en-US" sz="1400" dirty="0"/>
          </a:p>
        </p:txBody>
      </p:sp>
      <p:sp>
        <p:nvSpPr>
          <p:cNvPr id="6" name="Text 1"/>
          <p:cNvSpPr txBox="1"/>
          <p:nvPr/>
        </p:nvSpPr>
        <p:spPr>
          <a:xfrm>
            <a:off x="675136" y="1027371"/>
            <a:ext cx="10397400" cy="889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Почему происходит роковой выбор?
</a:t>
            </a:r>
            <a:endParaRPr lang="en-US" sz="2800" dirty="0"/>
          </a:p>
        </p:txBody>
      </p:sp>
      <p:sp>
        <p:nvSpPr>
          <p:cNvPr id="7" name="Text 2"/>
          <p:cNvSpPr txBox="1"/>
          <p:nvPr/>
        </p:nvSpPr>
        <p:spPr>
          <a:xfrm>
            <a:off x="4547427" y="2400301"/>
            <a:ext cx="3282300" cy="3314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600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Кризис идентичности и одиночество
</a:t>
            </a:r>
            <a:pPr algn="l" indent="0" marL="0">
              <a:lnSpc>
                <a:spcPct val="100000"/>
              </a:lnSpc>
              <a:buNone/>
            </a:pPr>
            <a:r>
              <a:rPr lang="en-US" sz="825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Непонимание КТО Я  и куда мне двигаться
</a:t>
            </a:r>
            <a:pPr algn="l" indent="0" marL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pPr algn="l" indent="0" marL="0">
              <a:lnSpc>
                <a:spcPct val="100000"/>
              </a:lnSpc>
              <a:buNone/>
            </a:pPr>
            <a:r>
              <a:rPr lang="en-US" sz="825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Влияние авторитетного окружения
</a:t>
            </a:r>
            <a:pPr algn="l" indent="0" marL="0">
              <a:lnSpc>
                <a:spcPct val="100000"/>
              </a:lnSpc>
              <a:buNone/>
            </a:pPr>
            <a:r>
              <a:rPr lang="en-US" sz="825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Давление со стороны друзей или лидера, желание «быть как все» в определенной группе.
</a:t>
            </a:r>
            <a:endParaRPr lang="en-US" sz="1600" dirty="0"/>
          </a:p>
        </p:txBody>
      </p:sp>
      <p:sp>
        <p:nvSpPr>
          <p:cNvPr id="8" name="Text 3"/>
          <p:cNvSpPr txBox="1"/>
          <p:nvPr/>
        </p:nvSpPr>
        <p:spPr>
          <a:xfrm>
            <a:off x="8372671" y="2400301"/>
            <a:ext cx="3282300" cy="3314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600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Недостаток критического мышления и давление окружения
</a:t>
            </a:r>
            <a:pPr algn="l" indent="0" marL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pPr algn="l" indent="0" marL="0">
              <a:lnSpc>
                <a:spcPct val="100000"/>
              </a:lnSpc>
              <a:buNone/>
            </a:pPr>
            <a:r>
              <a:rPr lang="en-US" sz="825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Неумение анализировать информацию, отличать факты от манипуляций
</a:t>
            </a:r>
            <a:pPr algn="l" indent="0" marL="0">
              <a:lnSpc>
                <a:spcPct val="100000"/>
              </a:lnSpc>
              <a:buNone/>
            </a:pPr>
            <a:r>
              <a:rPr lang="en-US" sz="1400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Одиночество и непонимание в семье и коллективе
</a:t>
            </a: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063" y="2400298"/>
            <a:ext cx="5307546" cy="2474253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675597" y="1027371"/>
            <a:ext cx="10397400" cy="889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Профилактика экстремизма: комплексный подход
</a:t>
            </a:r>
            <a:endParaRPr lang="en-US" sz="2800" dirty="0"/>
          </a:p>
        </p:txBody>
      </p:sp>
      <p:sp>
        <p:nvSpPr>
          <p:cNvPr id="5" name="Text 1"/>
          <p:cNvSpPr txBox="1"/>
          <p:nvPr/>
        </p:nvSpPr>
        <p:spPr>
          <a:xfrm>
            <a:off x="6096000" y="6108622"/>
            <a:ext cx="5400675" cy="2462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r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4</a:t>
            </a:r>
            <a:endParaRPr lang="en-US" sz="1400" dirty="0"/>
          </a:p>
        </p:txBody>
      </p:sp>
      <p:sp>
        <p:nvSpPr>
          <p:cNvPr id="6" name="Text 2"/>
          <p:cNvSpPr txBox="1"/>
          <p:nvPr/>
        </p:nvSpPr>
        <p:spPr>
          <a:xfrm>
            <a:off x="717754" y="2400300"/>
            <a:ext cx="3733068" cy="331469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040404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Основные направления профилактики включают образование, семью и общество с государственным участием.
</a:t>
            </a:r>
            <a:pPr algn="l" indent="0" marL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40404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pPr algn="l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5C5C5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Скоординированные усилия по воспитанию критического мышления и поддержке молодежи уменьшают влияние экстремизма.
</a:t>
            </a:r>
            <a:endParaRPr lang="en-US" sz="1400" dirty="0"/>
          </a:p>
        </p:txBody>
      </p:sp>
      <p:sp>
        <p:nvSpPr>
          <p:cNvPr id="7" name="Text 3"/>
          <p:cNvSpPr txBox="1"/>
          <p:nvPr/>
        </p:nvSpPr>
        <p:spPr>
          <a:xfrm>
            <a:off x="4886631" y="5030998"/>
            <a:ext cx="6228407" cy="684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 0"/>
          <p:cNvSpPr txBox="1"/>
          <p:nvPr/>
        </p:nvSpPr>
        <p:spPr>
          <a:xfrm>
            <a:off x="6096000" y="6108622"/>
            <a:ext cx="5400675" cy="2462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r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5</a:t>
            </a:r>
            <a:endParaRPr lang="en-US" sz="1400" dirty="0"/>
          </a:p>
        </p:txBody>
      </p:sp>
      <p:sp>
        <p:nvSpPr>
          <p:cNvPr id="8" name="Text 1"/>
          <p:cNvSpPr txBox="1"/>
          <p:nvPr/>
        </p:nvSpPr>
        <p:spPr>
          <a:xfrm>
            <a:off x="687989" y="1027371"/>
            <a:ext cx="10397400" cy="889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Опасности субкультуры «стритэйдж» среди подростков
</a:t>
            </a:r>
            <a:endParaRPr lang="en-US" sz="2800" dirty="0"/>
          </a:p>
        </p:txBody>
      </p:sp>
      <p:sp>
        <p:nvSpPr>
          <p:cNvPr id="9" name="Text 2"/>
          <p:cNvSpPr txBox="1"/>
          <p:nvPr/>
        </p:nvSpPr>
        <p:spPr>
          <a:xfrm>
            <a:off x="717754" y="2939393"/>
            <a:ext cx="2264185" cy="24622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5C5C5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Романтизация опасных занятий, таких как руфинг и диггинг, создает иллюзию свободы, но ведет к тяжелым травмам.
</a:t>
            </a:r>
            <a:endParaRPr lang="en-US" sz="1600" dirty="0"/>
          </a:p>
        </p:txBody>
      </p:sp>
      <p:sp>
        <p:nvSpPr>
          <p:cNvPr id="10" name="Text 3"/>
          <p:cNvSpPr txBox="1"/>
          <p:nvPr/>
        </p:nvSpPr>
        <p:spPr>
          <a:xfrm>
            <a:off x="3529780" y="2939393"/>
            <a:ext cx="2264185" cy="24622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5C5C5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Искажение восприятия риска вызывает рост безрассудных поступков и психологических травм у подростков.
</a:t>
            </a:r>
            <a:endParaRPr lang="en-US" sz="1600" dirty="0"/>
          </a:p>
        </p:txBody>
      </p:sp>
      <p:sp>
        <p:nvSpPr>
          <p:cNvPr id="11" name="Text 4"/>
          <p:cNvSpPr txBox="1"/>
          <p:nvPr/>
        </p:nvSpPr>
        <p:spPr>
          <a:xfrm>
            <a:off x="6381135" y="2939393"/>
            <a:ext cx="2264185" cy="24622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5C5C5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Занятия на охраняемых объектах сопряжены с административной и уголовной ответственностью.
</a:t>
            </a:r>
            <a:endParaRPr lang="en-US" sz="1600" dirty="0"/>
          </a:p>
        </p:txBody>
      </p:sp>
      <p:sp>
        <p:nvSpPr>
          <p:cNvPr id="12" name="Text 5"/>
          <p:cNvSpPr txBox="1"/>
          <p:nvPr/>
        </p:nvSpPr>
        <p:spPr>
          <a:xfrm>
            <a:off x="9232490" y="2939393"/>
            <a:ext cx="2264185" cy="24622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5C5C5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 заманчивой обертке  скрывается очень суровая и часто трогательная реальность
</a:t>
            </a:r>
            <a:endParaRPr lang="en-US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1304926" y="1268183"/>
            <a:ext cx="3984830" cy="88966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80000"/>
              </a:lnSpc>
              <a:buNone/>
            </a:pPr>
            <a:r>
              <a:rPr lang="en-US" sz="2916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Рост травматизма в несколько раз
</a:t>
            </a:r>
            <a:endParaRPr lang="en-US" sz="2916" dirty="0"/>
          </a:p>
        </p:txBody>
      </p:sp>
      <p:sp>
        <p:nvSpPr>
          <p:cNvPr id="4" name="Text 1"/>
          <p:cNvSpPr txBox="1"/>
          <p:nvPr/>
        </p:nvSpPr>
        <p:spPr>
          <a:xfrm>
            <a:off x="1304926" y="2162433"/>
            <a:ext cx="3375231" cy="32940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требует немедленной активизации профилактических мер и информирования подростков об опасностях.
</a:t>
            </a:r>
            <a:pPr algn="l" indent="0" marL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pPr algn="l" indent="0" marL="0">
              <a:lnSpc>
                <a:spcPct val="100000"/>
              </a:lnSpc>
              <a:buNone/>
            </a:pPr>
            <a:r>
              <a:rPr lang="en-US" sz="1200" dirty="0">
                <a:solidFill>
                  <a:srgbClr val="5C5C5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МЧС, МВД, медицинские учреждения, 2022–2025 гг.
</a:t>
            </a:r>
            <a:endParaRPr lang="en-US" sz="2000" dirty="0"/>
          </a:p>
        </p:txBody>
      </p:sp>
      <p:sp>
        <p:nvSpPr>
          <p:cNvPr id="5" name="Text 2"/>
          <p:cNvSpPr txBox="1"/>
          <p:nvPr/>
        </p:nvSpPr>
        <p:spPr>
          <a:xfrm>
            <a:off x="7580675" y="2420949"/>
            <a:ext cx="3523800" cy="30357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Большинство пострадавших получают тяжелые черепно-мозговые и позвоночные травмы, что подтверждается данными МЧС и МВД.
</a:t>
            </a:r>
            <a:endParaRPr lang="en-US" sz="1400" dirty="0"/>
          </a:p>
        </p:txBody>
      </p:sp>
      <p:sp>
        <p:nvSpPr>
          <p:cNvPr id="6" name="Text 3"/>
          <p:cNvSpPr txBox="1"/>
          <p:nvPr/>
        </p:nvSpPr>
        <p:spPr>
          <a:xfrm>
            <a:off x="6096000" y="6108622"/>
            <a:ext cx="5400600" cy="246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r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6</a:t>
            </a: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115" y="2310659"/>
            <a:ext cx="4261757" cy="3314700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0"/>
          <p:cNvSpPr txBox="1"/>
          <p:nvPr/>
        </p:nvSpPr>
        <p:spPr>
          <a:xfrm>
            <a:off x="6096000" y="6108622"/>
            <a:ext cx="5400675" cy="2462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r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7</a:t>
            </a:r>
            <a:endParaRPr lang="en-US" sz="1400" dirty="0"/>
          </a:p>
        </p:txBody>
      </p:sp>
      <p:sp>
        <p:nvSpPr>
          <p:cNvPr id="7" name="Text 1"/>
          <p:cNvSpPr txBox="1"/>
          <p:nvPr/>
        </p:nvSpPr>
        <p:spPr>
          <a:xfrm>
            <a:off x="674384" y="1027371"/>
            <a:ext cx="10397400" cy="889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Движение Straight Edge: от здорового образа жизни к фанатизму
</a:t>
            </a:r>
            <a:endParaRPr lang="en-US" sz="2800" dirty="0"/>
          </a:p>
        </p:txBody>
      </p:sp>
      <p:sp>
        <p:nvSpPr>
          <p:cNvPr id="8" name="Text 2"/>
          <p:cNvSpPr txBox="1"/>
          <p:nvPr/>
        </p:nvSpPr>
        <p:spPr>
          <a:xfrm>
            <a:off x="695325" y="2612025"/>
            <a:ext cx="2686800" cy="3013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5C5C5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Изначально отказ от вредных привычек давал подросткам чувство контроля и морального превосходства.
</a:t>
            </a:r>
            <a:endParaRPr lang="en-US" sz="1400" dirty="0"/>
          </a:p>
        </p:txBody>
      </p:sp>
      <p:sp>
        <p:nvSpPr>
          <p:cNvPr id="9" name="Text 3"/>
          <p:cNvSpPr txBox="1"/>
          <p:nvPr/>
        </p:nvSpPr>
        <p:spPr>
          <a:xfrm>
            <a:off x="8797100" y="2607674"/>
            <a:ext cx="2686800" cy="3013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5C5C5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Радикальные течения ведут к агрессии, социальной изоляции и психологическому давлению внутри сообщества, вредя психическому здоровью молодёжи.
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3316" y="2225041"/>
            <a:ext cx="3233762" cy="3605588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0"/>
          <p:cNvSpPr txBox="1"/>
          <p:nvPr/>
        </p:nvSpPr>
        <p:spPr>
          <a:xfrm>
            <a:off x="717754" y="2939393"/>
            <a:ext cx="2900517" cy="24622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900" b="1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Чувство превосходства и контроля:
</a:t>
            </a:r>
            <a:pPr algn="l" indent="0" marL="0">
              <a:lnSpc>
                <a:spcPct val="100000"/>
              </a:lnSpc>
              <a:buNone/>
            </a:pPr>
            <a:r>
              <a:rPr lang="en-US" sz="9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На фоне сверстников, которые экспериментируют с сигаретами и алкоголем, Straight Edge подросток чувствует себя «просветленным», более зрелым и сильным.
</a:t>
            </a:r>
            <a:endParaRPr lang="en-US" sz="900" dirty="0"/>
          </a:p>
        </p:txBody>
      </p:sp>
      <p:sp>
        <p:nvSpPr>
          <p:cNvPr id="6" name="Text 1"/>
          <p:cNvSpPr txBox="1"/>
          <p:nvPr/>
        </p:nvSpPr>
        <p:spPr>
          <a:xfrm>
            <a:off x="4424514" y="2939393"/>
            <a:ext cx="2900400" cy="2462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900" b="1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Четкие правила и идентичность:
</a:t>
            </a:r>
            <a:pPr algn="l" indent="0" marL="0">
              <a:lnSpc>
                <a:spcPct val="100000"/>
              </a:lnSpc>
              <a:buNone/>
            </a:pPr>
            <a:r>
              <a:rPr lang="en-US" sz="9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 сложный подростковый период, когда идет поиск себя, Straight Edge предлагает готовую систему координат: что такое «хорошо» и что такое «плохо».
</a:t>
            </a:r>
            <a:pPr algn="l" indent="0" marL="0">
              <a:lnSpc>
                <a:spcPct val="100000"/>
              </a:lnSpc>
              <a:buNone/>
            </a:pPr>
            <a:r>
              <a:rPr lang="en-US" sz="1531" dirty="0">
                <a:solidFill>
                  <a:srgbClr val="7E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 до этого момента все звучит прекрасно. Однако...
</a:t>
            </a:r>
            <a:endParaRPr lang="en-US" sz="900" dirty="0"/>
          </a:p>
        </p:txBody>
      </p:sp>
      <p:sp>
        <p:nvSpPr>
          <p:cNvPr id="7" name="Text 2"/>
          <p:cNvSpPr txBox="1"/>
          <p:nvPr/>
        </p:nvSpPr>
        <p:spPr>
          <a:xfrm>
            <a:off x="6096000" y="6108622"/>
            <a:ext cx="5400675" cy="2462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r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8</a:t>
            </a:r>
            <a:endParaRPr lang="en-US" sz="1400" dirty="0"/>
          </a:p>
        </p:txBody>
      </p:sp>
      <p:sp>
        <p:nvSpPr>
          <p:cNvPr id="8" name="Text 3"/>
          <p:cNvSpPr txBox="1"/>
          <p:nvPr/>
        </p:nvSpPr>
        <p:spPr>
          <a:xfrm>
            <a:off x="684137" y="1027371"/>
            <a:ext cx="10397400" cy="889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930E0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Привлекательность философии для подростков и скрытые риски
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481" y="2400298"/>
            <a:ext cx="5664956" cy="2474253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675963" y="1027371"/>
            <a:ext cx="10397400" cy="889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Социальные и психологические риски в движении Straight Edge
</a:t>
            </a:r>
            <a:endParaRPr lang="en-US" sz="2800" dirty="0"/>
          </a:p>
        </p:txBody>
      </p:sp>
      <p:sp>
        <p:nvSpPr>
          <p:cNvPr id="5" name="Text 1"/>
          <p:cNvSpPr txBox="1"/>
          <p:nvPr/>
        </p:nvSpPr>
        <p:spPr>
          <a:xfrm>
            <a:off x="6096000" y="6108622"/>
            <a:ext cx="5400675" cy="2462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r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9</a:t>
            </a:r>
            <a:endParaRPr lang="en-US" sz="1400" dirty="0"/>
          </a:p>
        </p:txBody>
      </p:sp>
      <p:sp>
        <p:nvSpPr>
          <p:cNvPr id="6" name="Text 2"/>
          <p:cNvSpPr txBox="1"/>
          <p:nvPr/>
        </p:nvSpPr>
        <p:spPr>
          <a:xfrm>
            <a:off x="7381970" y="2400299"/>
            <a:ext cx="3733068" cy="331469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Основные негативные эффекты включают агрессию и буллинг, потерю индивидуальности, страх срыва и подмену ценностей.
</a:t>
            </a:r>
            <a:pPr algn="l" indent="0" marL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DCDCD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pPr algn="l" indent="0" marL="0">
              <a:lnSpc>
                <a:spcPct val="100000"/>
              </a:lnSpc>
              <a:buNone/>
            </a:pPr>
            <a:r>
              <a:rPr lang="en-US" sz="1400" dirty="0">
                <a:solidFill>
                  <a:srgbClr val="5C5C5C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Экстремальное давление и изоляция препятствуют гармоничному развитию подростков, увеличивая риски психических расстройств.
</a:t>
            </a:r>
            <a:endParaRPr lang="en-US" sz="1400" dirty="0"/>
          </a:p>
        </p:txBody>
      </p:sp>
      <p:sp>
        <p:nvSpPr>
          <p:cNvPr id="7" name="Text 3"/>
          <p:cNvSpPr txBox="1"/>
          <p:nvPr/>
        </p:nvSpPr>
        <p:spPr>
          <a:xfrm>
            <a:off x="717754" y="5030997"/>
            <a:ext cx="6228407" cy="684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PptxGenJS</cp:lastModifiedBy>
  <cp:revision>1</cp:revision>
  <dcterms:created xsi:type="dcterms:W3CDTF">2025-10-13T17:50:09Z</dcterms:created>
  <dcterms:modified xsi:type="dcterms:W3CDTF">2025-10-13T17:50:09Z</dcterms:modified>
</cp:coreProperties>
</file>